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68" r:id="rId4"/>
    <p:sldId id="260" r:id="rId5"/>
    <p:sldId id="270" r:id="rId6"/>
    <p:sldId id="271" r:id="rId7"/>
    <p:sldId id="272" r:id="rId8"/>
    <p:sldId id="273" r:id="rId9"/>
    <p:sldId id="279" r:id="rId10"/>
    <p:sldId id="280" r:id="rId11"/>
    <p:sldId id="281" r:id="rId12"/>
    <p:sldId id="259" r:id="rId13"/>
    <p:sldId id="274" r:id="rId14"/>
    <p:sldId id="275" r:id="rId15"/>
    <p:sldId id="276" r:id="rId16"/>
    <p:sldId id="277" r:id="rId17"/>
    <p:sldId id="278" r:id="rId18"/>
    <p:sldId id="261" r:id="rId19"/>
    <p:sldId id="263" r:id="rId20"/>
    <p:sldId id="264" r:id="rId21"/>
    <p:sldId id="282" r:id="rId22"/>
    <p:sldId id="262" r:id="rId23"/>
    <p:sldId id="283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ADA4-7435-C74D-A31F-87DC9FF99AF6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448F2-6BCC-B34E-9BE0-D6B42BC2EE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405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77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097CF-7EB4-5C4E-AA10-9FF92CC81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77F70F-90A2-934C-A67A-DD0262DB6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42046B-B167-954C-A9F9-A1B87DA5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BB3795-6400-3240-8BC6-FE870A5F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13FCF-DF3D-844C-B336-A1A7F073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546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6D20F-F91E-FC4D-AC9A-11771B3C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575656-4753-394B-B605-AA853346D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C55A2-BBA0-ED42-ACD2-5BE45E90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AC8296-D163-E24B-AA07-506F5F6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A4326-7710-CC4E-B331-E519C43D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420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07C425-22B9-9543-B813-FDB78CFBE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F1C9B3-9201-6240-965D-E2BDEBDE2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F64B9-19D6-E94A-9C61-1A0BFE86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9A9AA2-CE3A-3B48-9725-8FEEF82E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322525-C674-9240-A591-82326B63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3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34507-A650-1947-A076-F4617253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FCDF62-3FCF-2A47-AE64-CF12BDE5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CF474-7EFF-9A49-9642-3E4DA97A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20CC0B-F33A-ED40-8B3E-09B9BBF7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20C0A1-5257-0943-AFBB-F90299D6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02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DFD53-1E99-7E41-BE12-2900920F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C78767-7503-C149-8F82-126646076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0547EB-4A07-A54D-8F5E-2C75CA57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61DA9D-8D73-DE48-ABA1-AA145574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F17C72-CC13-F946-8F1C-AC16BC60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02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8BB7-9A55-9B4E-9353-9EEDF384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138E5D-ED64-694C-BB28-FD8B5A0B9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D870B4-C445-4A49-B365-05AF2DF9B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CA2571-897B-EC48-A35B-D278A918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8EED02-82FD-6D4C-8D3D-CC96889C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5E639A-65EC-6945-B293-E2C5BFE1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000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950C3-241A-764B-B981-7401F3FE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D4DBAE-85FE-5444-96DC-2DFDAFE0C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B7A23B-1ABB-514D-A4F8-DBE4C02E9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B253C4-0901-7645-9EA7-45AF5358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E210BA-7B20-A14E-887C-A3FB2BCDE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9ACAF1-8510-BD40-ACE5-DA8668B4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B8ECB3-7187-7541-A680-27335DC9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0E62C6-812F-D548-82F7-8B1E74B5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985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4C3B8-BC46-3E45-88AD-058D5C67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68CFAD-47CF-A449-94FC-30A8E835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F2E43F-0980-8B42-A65E-36472A7B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6D5E97-5F3E-134E-BE83-5E61E6FA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359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70DAFC1-7142-0D4D-80F3-F4C76B3B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3948323-1080-A141-B73B-1C04734F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D93ABA-06C5-6449-8ECE-5CC6251C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743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0F54C-FC3E-8546-87A5-7BCF9EC1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D073D2-5D7B-1243-806C-29DF2F4F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FD2960-48B9-E448-B1B2-E3087ED3D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F3069B-2B11-5A45-8BFD-2D057D17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F5A192-7BDB-1F41-832D-63BCD27C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A55D1B-26EF-8B45-8605-B346C862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234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6FFD8-865F-7040-9FD4-265C1FC08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DE0705-DEDB-9542-9D99-B96253E28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3B829C-3D95-EB46-A73F-3F869E1B1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B49AB0-A8F9-6A48-896A-6CF3A6FE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FC028C-2E06-3441-9CB3-345BB55C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49BC13-E264-A140-9028-F690E96D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024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327070-3614-784D-9818-3E9DB04D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C75DA3-25D0-474C-8D59-85E0AFB3F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11959-9ECF-7547-8223-35389D0E7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B33C-BF6E-554E-B5AB-AB514216A101}" type="datetimeFigureOut">
              <a:rPr lang="es-ES_tradnl" smtClean="0"/>
              <a:t>31/8/21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A96F3D-C91B-3341-B7A7-65502DBA9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DBB55-2567-314E-81D6-CF0772588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2AE7-AECB-1C44-932E-1368EB27A4B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524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uniprot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7C009-FF12-6143-97DC-1CFA78645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3" y="1122363"/>
            <a:ext cx="11139055" cy="2387600"/>
          </a:xfrm>
        </p:spPr>
        <p:txBody>
          <a:bodyPr>
            <a:normAutofit/>
          </a:bodyPr>
          <a:lstStyle/>
          <a:p>
            <a:r>
              <a:rPr lang="es-ES" dirty="0" err="1">
                <a:latin typeface="Helvetica" pitchFamily="2" charset="0"/>
              </a:rPr>
              <a:t>Computational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approaches</a:t>
            </a:r>
            <a:r>
              <a:rPr lang="es-ES" dirty="0">
                <a:latin typeface="Helvetica" pitchFamily="2" charset="0"/>
              </a:rPr>
              <a:t> to </a:t>
            </a:r>
            <a:r>
              <a:rPr lang="es-ES" dirty="0" err="1">
                <a:latin typeface="Helvetica" pitchFamily="2" charset="0"/>
              </a:rPr>
              <a:t>the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bacterial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resistome</a:t>
            </a:r>
            <a:endParaRPr lang="es-ES_tradnl" dirty="0">
              <a:latin typeface="Helvetica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EAC631-1F58-F04E-AB24-741BFD2D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>
                <a:latin typeface="Helvetica" pitchFamily="2" charset="0"/>
              </a:rPr>
              <a:t>Val Fernández Lanza</a:t>
            </a:r>
          </a:p>
          <a:p>
            <a:r>
              <a:rPr lang="es-ES_tradnl" dirty="0">
                <a:latin typeface="Helvetica" pitchFamily="2" charset="0"/>
              </a:rPr>
              <a:t>Coordinador UCA de Bioinformática</a:t>
            </a:r>
          </a:p>
          <a:p>
            <a:r>
              <a:rPr lang="es-ES_tradnl" dirty="0">
                <a:latin typeface="Helvetica" pitchFamily="2" charset="0"/>
              </a:rPr>
              <a:t>IRYCIS</a:t>
            </a:r>
          </a:p>
        </p:txBody>
      </p:sp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6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2" y="546265"/>
            <a:ext cx="1087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¿Qué problemas podemos encontrar cuando buscamos genes de resistencia?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154B19-FF0C-DC47-B9EC-10764C797733}"/>
              </a:ext>
            </a:extLst>
          </p:cNvPr>
          <p:cNvSpPr txBox="1"/>
          <p:nvPr/>
        </p:nvSpPr>
        <p:spPr>
          <a:xfrm>
            <a:off x="2651176" y="1522832"/>
            <a:ext cx="652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500" i="1" dirty="0"/>
              <a:t>¿Qué pasa si tenemos dos alelos del mismo gen?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50E8C2-C0B3-A647-AA9C-D8548AD36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55" y="2145456"/>
            <a:ext cx="5199945" cy="3464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140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2" y="546265"/>
            <a:ext cx="1087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¿Qué problemas podemos encontrar cuando buscamos genes de resistencia?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154B19-FF0C-DC47-B9EC-10764C797733}"/>
              </a:ext>
            </a:extLst>
          </p:cNvPr>
          <p:cNvSpPr txBox="1"/>
          <p:nvPr/>
        </p:nvSpPr>
        <p:spPr>
          <a:xfrm>
            <a:off x="2651176" y="1522832"/>
            <a:ext cx="652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500" i="1" dirty="0"/>
              <a:t>¿Qué pasa si tenemos dos alelos del mismo gen?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50E8C2-C0B3-A647-AA9C-D8548AD36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55" y="2145456"/>
            <a:ext cx="5199945" cy="3464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9357F6-3D18-B344-A74D-A8C880EC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47" y="2145456"/>
            <a:ext cx="5422900" cy="370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286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1" y="546265"/>
            <a:ext cx="875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Recursos computacionales para analizar </a:t>
            </a:r>
            <a:r>
              <a:rPr lang="es-ES_tradnl" sz="2400" dirty="0" err="1">
                <a:latin typeface="Armata" panose="020B0503040500060204" pitchFamily="34" charset="77"/>
              </a:rPr>
              <a:t>resistomas</a:t>
            </a:r>
            <a:r>
              <a:rPr lang="es-ES_tradnl" sz="2400" dirty="0">
                <a:latin typeface="Armata" panose="020B0503040500060204" pitchFamily="34" charset="77"/>
              </a:rPr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2CE5E5-D40A-2349-B3B7-BB618756E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861" y="1154118"/>
            <a:ext cx="7564147" cy="4563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14A9636-A582-1D4B-B1C8-31B7FF2E480B}"/>
              </a:ext>
            </a:extLst>
          </p:cNvPr>
          <p:cNvSpPr/>
          <p:nvPr/>
        </p:nvSpPr>
        <p:spPr>
          <a:xfrm>
            <a:off x="3883212" y="5924678"/>
            <a:ext cx="4188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cge.cbs.dtu.dk</a:t>
            </a:r>
            <a:r>
              <a:rPr lang="es-ES_tradnl" dirty="0"/>
              <a:t>/</a:t>
            </a:r>
            <a:r>
              <a:rPr lang="es-ES_tradnl" dirty="0" err="1"/>
              <a:t>services</a:t>
            </a:r>
            <a:r>
              <a:rPr lang="es-ES_tradnl" dirty="0"/>
              <a:t>/</a:t>
            </a:r>
            <a:r>
              <a:rPr lang="es-ES_tradnl" dirty="0" err="1"/>
              <a:t>ResFinder</a:t>
            </a:r>
            <a:r>
              <a:rPr lang="es-ES_tradnl" dirty="0"/>
              <a:t>/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A9D224-9413-184E-84D4-338E8531E1C4}"/>
              </a:ext>
            </a:extLst>
          </p:cNvPr>
          <p:cNvSpPr txBox="1"/>
          <p:nvPr/>
        </p:nvSpPr>
        <p:spPr>
          <a:xfrm>
            <a:off x="629392" y="1733797"/>
            <a:ext cx="33584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ResFinder</a:t>
            </a:r>
            <a:r>
              <a:rPr lang="es-ES_trad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Curado Manualmente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Actualizado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Genes y Mutaciones puntuales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Contigs</a:t>
            </a:r>
            <a:r>
              <a:rPr lang="es-ES_tradnl" dirty="0"/>
              <a:t> y </a:t>
            </a:r>
            <a:r>
              <a:rPr lang="es-ES_tradnl" dirty="0" err="1"/>
              <a:t>Reads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Herramientas Offline</a:t>
            </a:r>
          </a:p>
        </p:txBody>
      </p:sp>
    </p:spTree>
    <p:extLst>
      <p:ext uri="{BB962C8B-B14F-4D97-AF65-F5344CB8AC3E}">
        <p14:creationId xmlns:p14="http://schemas.microsoft.com/office/powerpoint/2010/main" val="143445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1" y="546265"/>
            <a:ext cx="875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Recursos computacionales para analizar </a:t>
            </a:r>
            <a:r>
              <a:rPr lang="es-ES_tradnl" sz="2400" dirty="0" err="1">
                <a:latin typeface="Armata" panose="020B0503040500060204" pitchFamily="34" charset="77"/>
              </a:rPr>
              <a:t>resistomas</a:t>
            </a:r>
            <a:r>
              <a:rPr lang="es-ES_tradnl" sz="2400" dirty="0">
                <a:latin typeface="Armata" panose="020B0503040500060204" pitchFamily="34" charset="77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7BB93A-F67D-8B40-96B1-43FFA1A2F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66" y="1475747"/>
            <a:ext cx="8550174" cy="3920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C1434AE-1B80-3B46-8DFD-DFFFE1DBC0EE}"/>
              </a:ext>
            </a:extLst>
          </p:cNvPr>
          <p:cNvSpPr/>
          <p:nvPr/>
        </p:nvSpPr>
        <p:spPr>
          <a:xfrm>
            <a:off x="4104849" y="5905531"/>
            <a:ext cx="3174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card.mcmaster.ca</a:t>
            </a:r>
            <a:r>
              <a:rPr lang="es-ES_tradnl" dirty="0"/>
              <a:t>/home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B781AE-E371-3843-B766-2E4D8315CFAC}"/>
              </a:ext>
            </a:extLst>
          </p:cNvPr>
          <p:cNvSpPr txBox="1"/>
          <p:nvPr/>
        </p:nvSpPr>
        <p:spPr>
          <a:xfrm>
            <a:off x="629392" y="1733797"/>
            <a:ext cx="2656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Curado Manualmente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Actualizado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Herramientas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Permite buscar información de los genes de resistencia</a:t>
            </a:r>
          </a:p>
        </p:txBody>
      </p:sp>
    </p:spTree>
    <p:extLst>
      <p:ext uri="{BB962C8B-B14F-4D97-AF65-F5344CB8AC3E}">
        <p14:creationId xmlns:p14="http://schemas.microsoft.com/office/powerpoint/2010/main" val="352633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1" y="546265"/>
            <a:ext cx="875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Recursos computacionales para analizar </a:t>
            </a:r>
            <a:r>
              <a:rPr lang="es-ES_tradnl" sz="2400" dirty="0" err="1">
                <a:latin typeface="Armata" panose="020B0503040500060204" pitchFamily="34" charset="77"/>
              </a:rPr>
              <a:t>resistomas</a:t>
            </a:r>
            <a:r>
              <a:rPr lang="es-ES_tradnl" sz="2400" dirty="0">
                <a:latin typeface="Armata" panose="020B0503040500060204" pitchFamily="34" charset="77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630295-8617-5841-B5F6-9ED892B6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603" y="1164422"/>
            <a:ext cx="7912276" cy="4740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75117D8-B7E8-354B-998A-BAF164C15D45}"/>
              </a:ext>
            </a:extLst>
          </p:cNvPr>
          <p:cNvSpPr txBox="1"/>
          <p:nvPr/>
        </p:nvSpPr>
        <p:spPr>
          <a:xfrm>
            <a:off x="629392" y="1733797"/>
            <a:ext cx="2656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MEGARes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Orientado a </a:t>
            </a:r>
            <a:r>
              <a:rPr lang="es-ES_tradnl" dirty="0" err="1"/>
              <a:t>HighThrougput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Herramientas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Permite buscar información de los genes de resistencia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64F790-96CD-B348-B727-64859EF5624F}"/>
              </a:ext>
            </a:extLst>
          </p:cNvPr>
          <p:cNvSpPr/>
          <p:nvPr/>
        </p:nvSpPr>
        <p:spPr>
          <a:xfrm>
            <a:off x="3911494" y="6174888"/>
            <a:ext cx="292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megares.meglab.org</a:t>
            </a:r>
            <a:r>
              <a:rPr lang="es-ES_tradnl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9737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1" y="546265"/>
            <a:ext cx="875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Recursos computacionales para analizar </a:t>
            </a:r>
            <a:r>
              <a:rPr lang="es-ES_tradnl" sz="2400" dirty="0" err="1">
                <a:latin typeface="Armata" panose="020B0503040500060204" pitchFamily="34" charset="77"/>
              </a:rPr>
              <a:t>resistomas</a:t>
            </a:r>
            <a:r>
              <a:rPr lang="es-ES_tradnl" sz="2400" dirty="0">
                <a:latin typeface="Armata" panose="020B0503040500060204" pitchFamily="34" charset="77"/>
              </a:rPr>
              <a:t>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D351564-AF5A-9C4B-A9EB-06266359239E}"/>
              </a:ext>
            </a:extLst>
          </p:cNvPr>
          <p:cNvSpPr/>
          <p:nvPr/>
        </p:nvSpPr>
        <p:spPr>
          <a:xfrm>
            <a:off x="2523428" y="5903648"/>
            <a:ext cx="651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www.ncbi.nlm.nih.gov</a:t>
            </a:r>
            <a:r>
              <a:rPr lang="es-ES_tradnl" dirty="0"/>
              <a:t>/</a:t>
            </a:r>
            <a:r>
              <a:rPr lang="es-ES_tradnl" dirty="0" err="1"/>
              <a:t>pathogens</a:t>
            </a:r>
            <a:r>
              <a:rPr lang="es-ES_tradnl" dirty="0"/>
              <a:t>/</a:t>
            </a:r>
            <a:r>
              <a:rPr lang="es-ES_tradnl" dirty="0" err="1"/>
              <a:t>antimicrobial-resistance</a:t>
            </a:r>
            <a:r>
              <a:rPr lang="es-ES_tradnl" dirty="0"/>
              <a:t>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D5403D-D85B-F540-B23F-2ED5FA25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481" y="1070749"/>
            <a:ext cx="7828344" cy="47700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A02C55-6AAB-5C48-B315-FA4F8DFCBBC0}"/>
              </a:ext>
            </a:extLst>
          </p:cNvPr>
          <p:cNvSpPr txBox="1"/>
          <p:nvPr/>
        </p:nvSpPr>
        <p:spPr>
          <a:xfrm>
            <a:off x="629392" y="1733797"/>
            <a:ext cx="2656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NCBI-NDARO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Actualizado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Genes y Mutaciones puntuales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Herramientas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Permite buscar información de los genes de resistencia</a:t>
            </a:r>
          </a:p>
        </p:txBody>
      </p:sp>
    </p:spTree>
    <p:extLst>
      <p:ext uri="{BB962C8B-B14F-4D97-AF65-F5344CB8AC3E}">
        <p14:creationId xmlns:p14="http://schemas.microsoft.com/office/powerpoint/2010/main" val="55470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1" y="546265"/>
            <a:ext cx="875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Recursos computacionales para analizar </a:t>
            </a:r>
            <a:r>
              <a:rPr lang="es-ES_tradnl" sz="2400" dirty="0" err="1">
                <a:latin typeface="Armata" panose="020B0503040500060204" pitchFamily="34" charset="77"/>
              </a:rPr>
              <a:t>resistomas</a:t>
            </a:r>
            <a:r>
              <a:rPr lang="es-ES_tradnl" sz="2400" dirty="0">
                <a:latin typeface="Armata" panose="020B0503040500060204" pitchFamily="34" charset="77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25A504-6979-644A-AB1A-196E19178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915" y="1191481"/>
            <a:ext cx="7599201" cy="3767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AA8E1F2-B3D4-5A40-84EF-D4299A8D8070}"/>
              </a:ext>
            </a:extLst>
          </p:cNvPr>
          <p:cNvSpPr txBox="1"/>
          <p:nvPr/>
        </p:nvSpPr>
        <p:spPr>
          <a:xfrm>
            <a:off x="629392" y="1733797"/>
            <a:ext cx="2656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ARIBA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Herramienta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Permite usar distintas bases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48EE3E-7486-F841-A7B8-05677E37B77A}"/>
              </a:ext>
            </a:extLst>
          </p:cNvPr>
          <p:cNvSpPr/>
          <p:nvPr/>
        </p:nvSpPr>
        <p:spPr>
          <a:xfrm>
            <a:off x="3285566" y="5659377"/>
            <a:ext cx="475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sanger-pathogens</a:t>
            </a:r>
            <a:r>
              <a:rPr lang="es-ES_tradnl" dirty="0"/>
              <a:t>/</a:t>
            </a:r>
            <a:r>
              <a:rPr lang="es-ES_tradnl" dirty="0" err="1"/>
              <a:t>ariba</a:t>
            </a:r>
            <a:r>
              <a:rPr lang="es-ES_tradnl" dirty="0"/>
              <a:t>/wiki</a:t>
            </a:r>
          </a:p>
        </p:txBody>
      </p:sp>
    </p:spTree>
    <p:extLst>
      <p:ext uri="{BB962C8B-B14F-4D97-AF65-F5344CB8AC3E}">
        <p14:creationId xmlns:p14="http://schemas.microsoft.com/office/powerpoint/2010/main" val="405051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1" y="546265"/>
            <a:ext cx="875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Recursos computacionales para analizar </a:t>
            </a:r>
            <a:r>
              <a:rPr lang="es-ES_tradnl" sz="2400" dirty="0" err="1">
                <a:latin typeface="Armata" panose="020B0503040500060204" pitchFamily="34" charset="77"/>
              </a:rPr>
              <a:t>resistomas</a:t>
            </a:r>
            <a:r>
              <a:rPr lang="es-ES_tradnl" sz="2400" dirty="0">
                <a:latin typeface="Armata" panose="020B0503040500060204" pitchFamily="34" charset="77"/>
              </a:rPr>
              <a:t>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A33FD5-002C-BC4B-92F3-4A18854E90B4}"/>
              </a:ext>
            </a:extLst>
          </p:cNvPr>
          <p:cNvSpPr/>
          <p:nvPr/>
        </p:nvSpPr>
        <p:spPr>
          <a:xfrm>
            <a:off x="3737209" y="5905531"/>
            <a:ext cx="3838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tseemann</a:t>
            </a:r>
            <a:r>
              <a:rPr lang="es-ES_tradnl" dirty="0"/>
              <a:t>/</a:t>
            </a:r>
            <a:r>
              <a:rPr lang="es-ES_tradnl" dirty="0" err="1"/>
              <a:t>abricate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8DA410-9600-C34E-8F8E-0FD8AD76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056" y="1137442"/>
            <a:ext cx="8701313" cy="4313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057310-502B-8649-8217-025A3A81A2C8}"/>
              </a:ext>
            </a:extLst>
          </p:cNvPr>
          <p:cNvSpPr txBox="1"/>
          <p:nvPr/>
        </p:nvSpPr>
        <p:spPr>
          <a:xfrm>
            <a:off x="629392" y="1733797"/>
            <a:ext cx="2656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ABRicate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Herramienta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Permite usar distintas bases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Hay una versión para Galaxy:</a:t>
            </a:r>
          </a:p>
          <a:p>
            <a:r>
              <a:rPr lang="es-ES_tradnl" dirty="0"/>
              <a:t>      https://</a:t>
            </a:r>
            <a:r>
              <a:rPr lang="es-ES_tradnl" dirty="0" err="1"/>
              <a:t>usegalaxy.org</a:t>
            </a:r>
            <a:r>
              <a:rPr lang="es-ES_tradnl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2105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50A72F-6948-8345-8730-CE7B35F68B08}"/>
              </a:ext>
            </a:extLst>
          </p:cNvPr>
          <p:cNvSpPr txBox="1"/>
          <p:nvPr/>
        </p:nvSpPr>
        <p:spPr>
          <a:xfrm>
            <a:off x="783771" y="546265"/>
            <a:ext cx="890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¿Y que pasa con los </a:t>
            </a:r>
            <a:r>
              <a:rPr lang="es-ES_tradnl" sz="2400" dirty="0" err="1">
                <a:latin typeface="Armata" panose="020B0503040500060204" pitchFamily="34" charset="77"/>
              </a:rPr>
              <a:t>Metagenomas</a:t>
            </a:r>
            <a:r>
              <a:rPr lang="es-ES_tradnl" sz="2400" dirty="0">
                <a:latin typeface="Armata" panose="020B0503040500060204" pitchFamily="34" charset="77"/>
              </a:rPr>
              <a:t> (</a:t>
            </a:r>
            <a:r>
              <a:rPr lang="es-ES_tradnl" sz="2400" dirty="0" err="1">
                <a:latin typeface="Armata" panose="020B0503040500060204" pitchFamily="34" charset="77"/>
              </a:rPr>
              <a:t>Metaresistomas</a:t>
            </a:r>
            <a:r>
              <a:rPr lang="es-ES_tradnl" sz="2400" dirty="0">
                <a:latin typeface="Armata" panose="020B0503040500060204" pitchFamily="34" charset="77"/>
              </a:rPr>
              <a:t>)?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4042E5-2B1E-6944-B273-3E4A5FA8899C}"/>
              </a:ext>
            </a:extLst>
          </p:cNvPr>
          <p:cNvSpPr txBox="1"/>
          <p:nvPr/>
        </p:nvSpPr>
        <p:spPr>
          <a:xfrm>
            <a:off x="2030681" y="1472540"/>
            <a:ext cx="73508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/>
              <a:t>“En la </a:t>
            </a:r>
            <a:r>
              <a:rPr lang="es-ES_tradnl" sz="2200" dirty="0" err="1"/>
              <a:t>metagenómica</a:t>
            </a:r>
            <a:r>
              <a:rPr lang="es-ES_tradnl" sz="2200" dirty="0"/>
              <a:t> los problemas se multiplican. Las aparición de múltiples alelos de resistencias, diversas profundidades de secuenciación, fragmentación de genes, etc…”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58BA34-091C-4B45-873D-013E372A3DED}"/>
              </a:ext>
            </a:extLst>
          </p:cNvPr>
          <p:cNvSpPr txBox="1"/>
          <p:nvPr/>
        </p:nvSpPr>
        <p:spPr>
          <a:xfrm>
            <a:off x="1045029" y="3491345"/>
            <a:ext cx="9357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Existen herramientas especificas para analizar </a:t>
            </a:r>
            <a:r>
              <a:rPr lang="es-ES_tradnl" dirty="0" err="1"/>
              <a:t>Metaresistomas</a:t>
            </a:r>
            <a:r>
              <a:rPr lang="es-ES_tradnl" dirty="0"/>
              <a:t>, algunas de ellas con versión online.</a:t>
            </a:r>
          </a:p>
          <a:p>
            <a:r>
              <a:rPr lang="es-ES" b="1" dirty="0" err="1"/>
              <a:t>AMRPlusPlus</a:t>
            </a:r>
            <a:r>
              <a:rPr lang="es-ES" dirty="0"/>
              <a:t>,  </a:t>
            </a:r>
            <a:r>
              <a:rPr lang="es-ES" b="1" dirty="0" err="1"/>
              <a:t>DeepARG</a:t>
            </a:r>
            <a:r>
              <a:rPr lang="es-ES" dirty="0"/>
              <a:t>, </a:t>
            </a:r>
            <a:r>
              <a:rPr lang="es-ES" b="1" dirty="0" err="1"/>
              <a:t>MetaMARC</a:t>
            </a:r>
            <a:r>
              <a:rPr lang="es-ES" b="1" dirty="0"/>
              <a:t>. </a:t>
            </a:r>
            <a:r>
              <a:rPr lang="es-ES" dirty="0"/>
              <a:t>Sin embargo nosotros recomendamos </a:t>
            </a:r>
            <a:r>
              <a:rPr lang="es-ES" b="1" dirty="0"/>
              <a:t>KMA</a:t>
            </a:r>
            <a:r>
              <a:rPr lang="es-ES" dirty="0"/>
              <a:t> para estos análisis. Es suficientemente rápido y es más preciso que muchos de estos métodos.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800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554A2C-6B4E-6F47-96D8-5FEAA6D0F0EE}"/>
              </a:ext>
            </a:extLst>
          </p:cNvPr>
          <p:cNvSpPr txBox="1"/>
          <p:nvPr/>
        </p:nvSpPr>
        <p:spPr>
          <a:xfrm>
            <a:off x="783771" y="546265"/>
            <a:ext cx="890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¿Y que pasa con los </a:t>
            </a:r>
            <a:r>
              <a:rPr lang="es-ES_tradnl" sz="2400" dirty="0" err="1">
                <a:latin typeface="Armata" panose="020B0503040500060204" pitchFamily="34" charset="77"/>
              </a:rPr>
              <a:t>Metagenomas</a:t>
            </a:r>
            <a:r>
              <a:rPr lang="es-ES_tradnl" sz="2400" dirty="0">
                <a:latin typeface="Armata" panose="020B0503040500060204" pitchFamily="34" charset="77"/>
              </a:rPr>
              <a:t> (</a:t>
            </a:r>
            <a:r>
              <a:rPr lang="es-ES_tradnl" sz="2400" dirty="0" err="1">
                <a:latin typeface="Armata" panose="020B0503040500060204" pitchFamily="34" charset="77"/>
              </a:rPr>
              <a:t>Metaresistomas</a:t>
            </a:r>
            <a:r>
              <a:rPr lang="es-ES_tradnl" sz="2400" dirty="0">
                <a:latin typeface="Armata" panose="020B0503040500060204" pitchFamily="34" charset="77"/>
              </a:rPr>
              <a:t>)?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18DABA-356C-FA48-8125-CD6BCF2B0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888" y="1715241"/>
            <a:ext cx="8367968" cy="414839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7F9C50C-DDB7-C242-967A-D65F1B38D0C2}"/>
              </a:ext>
            </a:extLst>
          </p:cNvPr>
          <p:cNvSpPr txBox="1"/>
          <p:nvPr/>
        </p:nvSpPr>
        <p:spPr>
          <a:xfrm>
            <a:off x="776949" y="1279710"/>
            <a:ext cx="4234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El problema de las matemáticas</a:t>
            </a:r>
          </a:p>
        </p:txBody>
      </p:sp>
    </p:spTree>
    <p:extLst>
      <p:ext uri="{BB962C8B-B14F-4D97-AF65-F5344CB8AC3E}">
        <p14:creationId xmlns:p14="http://schemas.microsoft.com/office/powerpoint/2010/main" val="128995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45983E9-7F8D-0340-A531-D223A7A11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570" y="644121"/>
            <a:ext cx="6318250" cy="4684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75F1B1A-8AF1-BD42-9C99-1DF1E7D379E3}"/>
              </a:ext>
            </a:extLst>
          </p:cNvPr>
          <p:cNvSpPr/>
          <p:nvPr/>
        </p:nvSpPr>
        <p:spPr>
          <a:xfrm>
            <a:off x="9229140" y="5512620"/>
            <a:ext cx="25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﻿doi:10.1038/nrmicro3399</a:t>
            </a:r>
          </a:p>
        </p:txBody>
      </p:sp>
    </p:spTree>
    <p:extLst>
      <p:ext uri="{BB962C8B-B14F-4D97-AF65-F5344CB8AC3E}">
        <p14:creationId xmlns:p14="http://schemas.microsoft.com/office/powerpoint/2010/main" val="3638019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2C6B427-EBA3-2E48-B6E5-70F0EED8A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9" y="1341911"/>
            <a:ext cx="8499041" cy="3505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8F7B5D-27AF-AC40-87FF-859C1E1B4098}"/>
              </a:ext>
            </a:extLst>
          </p:cNvPr>
          <p:cNvSpPr txBox="1"/>
          <p:nvPr/>
        </p:nvSpPr>
        <p:spPr>
          <a:xfrm>
            <a:off x="783771" y="546265"/>
            <a:ext cx="890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¿Y que pasa con los </a:t>
            </a:r>
            <a:r>
              <a:rPr lang="es-ES_tradnl" sz="2400" dirty="0" err="1">
                <a:latin typeface="Armata" panose="020B0503040500060204" pitchFamily="34" charset="77"/>
              </a:rPr>
              <a:t>Metagenomas</a:t>
            </a:r>
            <a:r>
              <a:rPr lang="es-ES_tradnl" sz="2400" dirty="0">
                <a:latin typeface="Armata" panose="020B0503040500060204" pitchFamily="34" charset="77"/>
              </a:rPr>
              <a:t> (</a:t>
            </a:r>
            <a:r>
              <a:rPr lang="es-ES_tradnl" sz="2400" dirty="0" err="1">
                <a:latin typeface="Armata" panose="020B0503040500060204" pitchFamily="34" charset="77"/>
              </a:rPr>
              <a:t>Metaresistomas</a:t>
            </a:r>
            <a:r>
              <a:rPr lang="es-ES_tradnl" sz="2400" dirty="0">
                <a:latin typeface="Armata" panose="020B0503040500060204" pitchFamily="34" charset="77"/>
              </a:rPr>
              <a:t>)?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EF934C-13B6-0A41-B023-19B5A9BC0438}"/>
              </a:ext>
            </a:extLst>
          </p:cNvPr>
          <p:cNvSpPr txBox="1"/>
          <p:nvPr/>
        </p:nvSpPr>
        <p:spPr>
          <a:xfrm>
            <a:off x="8728364" y="5474171"/>
            <a:ext cx="321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Doi</a:t>
            </a:r>
            <a:r>
              <a:rPr lang="es-ES_tradnl" dirty="0"/>
              <a:t>:﻿10.1186/s40168-017-0387-y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E68537-E0BD-7C45-864A-9873D12F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20" y="1594549"/>
            <a:ext cx="8995229" cy="4611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455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2C6B427-EBA3-2E48-B6E5-70F0EED8A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9" y="1341911"/>
            <a:ext cx="8499041" cy="3505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8F7B5D-27AF-AC40-87FF-859C1E1B4098}"/>
              </a:ext>
            </a:extLst>
          </p:cNvPr>
          <p:cNvSpPr txBox="1"/>
          <p:nvPr/>
        </p:nvSpPr>
        <p:spPr>
          <a:xfrm>
            <a:off x="783771" y="546265"/>
            <a:ext cx="890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¿Y que pasa con los </a:t>
            </a:r>
            <a:r>
              <a:rPr lang="es-ES_tradnl" sz="2400" dirty="0" err="1">
                <a:latin typeface="Armata" panose="020B0503040500060204" pitchFamily="34" charset="77"/>
              </a:rPr>
              <a:t>Metagenomas</a:t>
            </a:r>
            <a:r>
              <a:rPr lang="es-ES_tradnl" sz="2400" dirty="0">
                <a:latin typeface="Armata" panose="020B0503040500060204" pitchFamily="34" charset="77"/>
              </a:rPr>
              <a:t> (</a:t>
            </a:r>
            <a:r>
              <a:rPr lang="es-ES_tradnl" sz="2400" dirty="0" err="1">
                <a:latin typeface="Armata" panose="020B0503040500060204" pitchFamily="34" charset="77"/>
              </a:rPr>
              <a:t>Metaresistomas</a:t>
            </a:r>
            <a:r>
              <a:rPr lang="es-ES_tradnl" sz="2400" dirty="0">
                <a:latin typeface="Armata" panose="020B0503040500060204" pitchFamily="34" charset="77"/>
              </a:rPr>
              <a:t>)?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EF934C-13B6-0A41-B023-19B5A9BC0438}"/>
              </a:ext>
            </a:extLst>
          </p:cNvPr>
          <p:cNvSpPr txBox="1"/>
          <p:nvPr/>
        </p:nvSpPr>
        <p:spPr>
          <a:xfrm>
            <a:off x="8728364" y="5474171"/>
            <a:ext cx="321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Doi</a:t>
            </a:r>
            <a:r>
              <a:rPr lang="es-ES_tradnl" dirty="0"/>
              <a:t>:﻿10.1186/s40168-017-0387-y</a:t>
            </a:r>
          </a:p>
        </p:txBody>
      </p:sp>
    </p:spTree>
    <p:extLst>
      <p:ext uri="{BB962C8B-B14F-4D97-AF65-F5344CB8AC3E}">
        <p14:creationId xmlns:p14="http://schemas.microsoft.com/office/powerpoint/2010/main" val="242411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14C6CE6-0AF5-6E42-B0D3-5DEC980F0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191" y="1353787"/>
            <a:ext cx="7853775" cy="30994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C7C37F-8951-8D4D-A2CA-6A44F4A0190E}"/>
              </a:ext>
            </a:extLst>
          </p:cNvPr>
          <p:cNvSpPr txBox="1"/>
          <p:nvPr/>
        </p:nvSpPr>
        <p:spPr>
          <a:xfrm>
            <a:off x="783771" y="546265"/>
            <a:ext cx="890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¿Y que pasa con los </a:t>
            </a:r>
            <a:r>
              <a:rPr lang="es-ES_tradnl" sz="2400" dirty="0" err="1">
                <a:latin typeface="Armata" panose="020B0503040500060204" pitchFamily="34" charset="77"/>
              </a:rPr>
              <a:t>Metagenomas</a:t>
            </a:r>
            <a:r>
              <a:rPr lang="es-ES_tradnl" sz="2400" dirty="0">
                <a:latin typeface="Armata" panose="020B0503040500060204" pitchFamily="34" charset="77"/>
              </a:rPr>
              <a:t> (</a:t>
            </a:r>
            <a:r>
              <a:rPr lang="es-ES_tradnl" sz="2400" dirty="0" err="1">
                <a:latin typeface="Armata" panose="020B0503040500060204" pitchFamily="34" charset="77"/>
              </a:rPr>
              <a:t>Metaresistomas</a:t>
            </a:r>
            <a:r>
              <a:rPr lang="es-ES_tradnl" sz="2400" dirty="0">
                <a:latin typeface="Armata" panose="020B0503040500060204" pitchFamily="34" charset="77"/>
              </a:rPr>
              <a:t>)?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AA4FDC-9F85-2B4C-BAEC-E40108D62FB9}"/>
              </a:ext>
            </a:extLst>
          </p:cNvPr>
          <p:cNvSpPr/>
          <p:nvPr/>
        </p:nvSpPr>
        <p:spPr>
          <a:xfrm>
            <a:off x="4097191" y="5774940"/>
            <a:ext cx="3240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bench.cs.vt.edu</a:t>
            </a:r>
            <a:r>
              <a:rPr lang="es-ES_tradnl" dirty="0"/>
              <a:t>/</a:t>
            </a:r>
            <a:r>
              <a:rPr lang="es-ES_tradnl" dirty="0" err="1"/>
              <a:t>deeparg</a:t>
            </a:r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8363E4-83AB-B54D-BE99-8ED78843403F}"/>
              </a:ext>
            </a:extLst>
          </p:cNvPr>
          <p:cNvSpPr txBox="1"/>
          <p:nvPr/>
        </p:nvSpPr>
        <p:spPr>
          <a:xfrm>
            <a:off x="522514" y="1852551"/>
            <a:ext cx="2814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DeepARG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Solucion</a:t>
            </a:r>
            <a:r>
              <a:rPr lang="es-ES_tradnl" dirty="0"/>
              <a:t> offline y online para el análisis de </a:t>
            </a:r>
            <a:r>
              <a:rPr lang="es-ES_tradnl" dirty="0" err="1"/>
              <a:t>resistomas</a:t>
            </a:r>
            <a:r>
              <a:rPr lang="es-ES_tradnl" dirty="0"/>
              <a:t> y </a:t>
            </a:r>
            <a:r>
              <a:rPr lang="es-ES_tradnl" dirty="0" err="1"/>
              <a:t>metaresistomas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9311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550" y="446223"/>
            <a:ext cx="3506400" cy="495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97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AC696D-4D4D-C14F-B3BE-9F6897BB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021" y="224970"/>
            <a:ext cx="4594697" cy="6161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833DBC5-4152-7C4A-BDCB-C0709BFCD29F}"/>
              </a:ext>
            </a:extLst>
          </p:cNvPr>
          <p:cNvSpPr/>
          <p:nvPr/>
        </p:nvSpPr>
        <p:spPr>
          <a:xfrm>
            <a:off x="9229140" y="5512620"/>
            <a:ext cx="25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﻿doi:10.1038/nrmicro3399</a:t>
            </a:r>
          </a:p>
        </p:txBody>
      </p:sp>
    </p:spTree>
    <p:extLst>
      <p:ext uri="{BB962C8B-B14F-4D97-AF65-F5344CB8AC3E}">
        <p14:creationId xmlns:p14="http://schemas.microsoft.com/office/powerpoint/2010/main" val="173813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17CF82-EC46-0A4C-B7E1-4FC35523B67D}"/>
              </a:ext>
            </a:extLst>
          </p:cNvPr>
          <p:cNvSpPr txBox="1"/>
          <p:nvPr/>
        </p:nvSpPr>
        <p:spPr>
          <a:xfrm>
            <a:off x="783771" y="546265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Cuando un gen es un gen de resistencia?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01FDAB-7FAE-BD4E-B012-9337C04C726A}"/>
              </a:ext>
            </a:extLst>
          </p:cNvPr>
          <p:cNvSpPr/>
          <p:nvPr/>
        </p:nvSpPr>
        <p:spPr>
          <a:xfrm>
            <a:off x="973777" y="1793174"/>
            <a:ext cx="10402784" cy="16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694B64-5533-8246-9F79-70F537EAE8F0}"/>
              </a:ext>
            </a:extLst>
          </p:cNvPr>
          <p:cNvSpPr/>
          <p:nvPr/>
        </p:nvSpPr>
        <p:spPr>
          <a:xfrm>
            <a:off x="973777" y="2111828"/>
            <a:ext cx="10402784" cy="166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1120E9-9F5F-3642-B015-2EF361D7B838}"/>
              </a:ext>
            </a:extLst>
          </p:cNvPr>
          <p:cNvSpPr txBox="1"/>
          <p:nvPr/>
        </p:nvSpPr>
        <p:spPr>
          <a:xfrm>
            <a:off x="878777" y="1456109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Referencia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521E08-CB78-D04E-972C-B4BBD08E5FD7}"/>
              </a:ext>
            </a:extLst>
          </p:cNvPr>
          <p:cNvSpPr txBox="1"/>
          <p:nvPr/>
        </p:nvSpPr>
        <p:spPr>
          <a:xfrm>
            <a:off x="9380922" y="2362340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Nuestro gen (</a:t>
            </a:r>
            <a:r>
              <a:rPr lang="es-ES_tradnl" dirty="0" err="1"/>
              <a:t>Query</a:t>
            </a:r>
            <a:r>
              <a:rPr lang="es-ES_tradnl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4454DB-9FF8-6C4F-BFB0-71497DEA36BD}"/>
              </a:ext>
            </a:extLst>
          </p:cNvPr>
          <p:cNvSpPr txBox="1"/>
          <p:nvPr/>
        </p:nvSpPr>
        <p:spPr>
          <a:xfrm>
            <a:off x="973777" y="2729321"/>
            <a:ext cx="472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Match perfecto (100% similitud, 100% </a:t>
            </a:r>
            <a:r>
              <a:rPr lang="es-ES_tradnl" dirty="0" err="1"/>
              <a:t>coverage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17CF82-EC46-0A4C-B7E1-4FC35523B67D}"/>
              </a:ext>
            </a:extLst>
          </p:cNvPr>
          <p:cNvSpPr txBox="1"/>
          <p:nvPr/>
        </p:nvSpPr>
        <p:spPr>
          <a:xfrm>
            <a:off x="783771" y="546265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Cuando un gen es un gen de resistencia?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01FDAB-7FAE-BD4E-B012-9337C04C726A}"/>
              </a:ext>
            </a:extLst>
          </p:cNvPr>
          <p:cNvSpPr/>
          <p:nvPr/>
        </p:nvSpPr>
        <p:spPr>
          <a:xfrm>
            <a:off x="973777" y="1793174"/>
            <a:ext cx="10402784" cy="16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694B64-5533-8246-9F79-70F537EAE8F0}"/>
              </a:ext>
            </a:extLst>
          </p:cNvPr>
          <p:cNvSpPr/>
          <p:nvPr/>
        </p:nvSpPr>
        <p:spPr>
          <a:xfrm>
            <a:off x="1104405" y="2111829"/>
            <a:ext cx="9654639" cy="169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1120E9-9F5F-3642-B015-2EF361D7B838}"/>
              </a:ext>
            </a:extLst>
          </p:cNvPr>
          <p:cNvSpPr txBox="1"/>
          <p:nvPr/>
        </p:nvSpPr>
        <p:spPr>
          <a:xfrm>
            <a:off x="878777" y="1456109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Referencia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521E08-CB78-D04E-972C-B4BBD08E5FD7}"/>
              </a:ext>
            </a:extLst>
          </p:cNvPr>
          <p:cNvSpPr txBox="1"/>
          <p:nvPr/>
        </p:nvSpPr>
        <p:spPr>
          <a:xfrm>
            <a:off x="9380922" y="2362340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Nuestro gen (</a:t>
            </a:r>
            <a:r>
              <a:rPr lang="es-ES_tradnl" dirty="0" err="1"/>
              <a:t>Query</a:t>
            </a:r>
            <a:r>
              <a:rPr lang="es-ES_tradnl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4454DB-9FF8-6C4F-BFB0-71497DEA36BD}"/>
              </a:ext>
            </a:extLst>
          </p:cNvPr>
          <p:cNvSpPr txBox="1"/>
          <p:nvPr/>
        </p:nvSpPr>
        <p:spPr>
          <a:xfrm>
            <a:off x="973777" y="2729321"/>
            <a:ext cx="472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Match Imperfecto (90% similitud, 95% </a:t>
            </a:r>
            <a:r>
              <a:rPr lang="es-ES_tradnl" dirty="0" err="1"/>
              <a:t>coverage</a:t>
            </a:r>
            <a:r>
              <a:rPr lang="es-ES_tradnl" dirty="0"/>
              <a:t>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86D1892-8AFA-8544-AB52-45CA0F8CC267}"/>
              </a:ext>
            </a:extLst>
          </p:cNvPr>
          <p:cNvSpPr/>
          <p:nvPr/>
        </p:nvSpPr>
        <p:spPr>
          <a:xfrm>
            <a:off x="2053649" y="2111829"/>
            <a:ext cx="6935971" cy="161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955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17CF82-EC46-0A4C-B7E1-4FC35523B67D}"/>
              </a:ext>
            </a:extLst>
          </p:cNvPr>
          <p:cNvSpPr txBox="1"/>
          <p:nvPr/>
        </p:nvSpPr>
        <p:spPr>
          <a:xfrm>
            <a:off x="783771" y="546265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Cuando un gen es un gen de resistencia?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92D6A29-6C25-4F4F-9A9B-2C5D21E0F50B}"/>
              </a:ext>
            </a:extLst>
          </p:cNvPr>
          <p:cNvSpPr txBox="1"/>
          <p:nvPr/>
        </p:nvSpPr>
        <p:spPr>
          <a:xfrm>
            <a:off x="1068779" y="1721922"/>
            <a:ext cx="396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Vamos a UNIPROT (</a:t>
            </a:r>
            <a:r>
              <a:rPr lang="es-ES_tradnl" dirty="0">
                <a:hlinkClick r:id="rId4"/>
              </a:rPr>
              <a:t>www.uniprot.org</a:t>
            </a:r>
            <a:r>
              <a:rPr lang="es-ES_tradn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Buscamos la proteína: </a:t>
            </a:r>
            <a:r>
              <a:rPr lang="es-ES" b="1" dirty="0"/>
              <a:t>AAC32_SALSP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Blast</a:t>
            </a:r>
            <a:r>
              <a:rPr lang="es-ES_tradnl" dirty="0"/>
              <a:t> -&gt; </a:t>
            </a:r>
            <a:r>
              <a:rPr lang="es-ES_tradnl" dirty="0" err="1"/>
              <a:t>Advanced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Target </a:t>
            </a:r>
            <a:r>
              <a:rPr lang="es-ES_tradnl" dirty="0" err="1"/>
              <a:t>DataBase</a:t>
            </a:r>
            <a:r>
              <a:rPr lang="es-ES_tradnl" dirty="0"/>
              <a:t> Uniref90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433058-4708-454C-9F15-DE0926136F69}"/>
              </a:ext>
            </a:extLst>
          </p:cNvPr>
          <p:cNvSpPr txBox="1"/>
          <p:nvPr/>
        </p:nvSpPr>
        <p:spPr>
          <a:xfrm>
            <a:off x="890649" y="3949317"/>
            <a:ext cx="1064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/>
              <a:t>¿Todas las bacterias son resistentes a </a:t>
            </a:r>
            <a:r>
              <a:rPr lang="es-ES_tradnl" sz="3600" b="1" dirty="0" err="1"/>
              <a:t>aminoglicósidos</a:t>
            </a:r>
            <a:r>
              <a:rPr lang="es-ES_tradnl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1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17CF82-EC46-0A4C-B7E1-4FC35523B67D}"/>
              </a:ext>
            </a:extLst>
          </p:cNvPr>
          <p:cNvSpPr txBox="1"/>
          <p:nvPr/>
        </p:nvSpPr>
        <p:spPr>
          <a:xfrm>
            <a:off x="783771" y="546265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Cuando un gen es un gen de resistencia?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01FDAB-7FAE-BD4E-B012-9337C04C726A}"/>
              </a:ext>
            </a:extLst>
          </p:cNvPr>
          <p:cNvSpPr/>
          <p:nvPr/>
        </p:nvSpPr>
        <p:spPr>
          <a:xfrm>
            <a:off x="973777" y="1793174"/>
            <a:ext cx="10402784" cy="16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694B64-5533-8246-9F79-70F537EAE8F0}"/>
              </a:ext>
            </a:extLst>
          </p:cNvPr>
          <p:cNvSpPr/>
          <p:nvPr/>
        </p:nvSpPr>
        <p:spPr>
          <a:xfrm>
            <a:off x="2695700" y="2101932"/>
            <a:ext cx="7445828" cy="194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1120E9-9F5F-3642-B015-2EF361D7B838}"/>
              </a:ext>
            </a:extLst>
          </p:cNvPr>
          <p:cNvSpPr txBox="1"/>
          <p:nvPr/>
        </p:nvSpPr>
        <p:spPr>
          <a:xfrm>
            <a:off x="878777" y="1456109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Referencia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521E08-CB78-D04E-972C-B4BBD08E5FD7}"/>
              </a:ext>
            </a:extLst>
          </p:cNvPr>
          <p:cNvSpPr txBox="1"/>
          <p:nvPr/>
        </p:nvSpPr>
        <p:spPr>
          <a:xfrm>
            <a:off x="9380922" y="2362340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Nuestro gen (</a:t>
            </a:r>
            <a:r>
              <a:rPr lang="es-ES_tradnl" dirty="0" err="1"/>
              <a:t>Query</a:t>
            </a:r>
            <a:r>
              <a:rPr lang="es-ES_tradnl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4454DB-9FF8-6C4F-BFB0-71497DEA36BD}"/>
              </a:ext>
            </a:extLst>
          </p:cNvPr>
          <p:cNvSpPr txBox="1"/>
          <p:nvPr/>
        </p:nvSpPr>
        <p:spPr>
          <a:xfrm>
            <a:off x="973777" y="2729321"/>
            <a:ext cx="442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Match Parcial (100% similitud, 70% </a:t>
            </a:r>
            <a:r>
              <a:rPr lang="es-ES_tradnl" dirty="0" err="1"/>
              <a:t>coverage</a:t>
            </a:r>
            <a:r>
              <a:rPr lang="es-ES_tradnl" dirty="0"/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83F3C37-0CE0-9748-BD66-551EE3E95883}"/>
              </a:ext>
            </a:extLst>
          </p:cNvPr>
          <p:cNvSpPr txBox="1"/>
          <p:nvPr/>
        </p:nvSpPr>
        <p:spPr>
          <a:xfrm>
            <a:off x="1674421" y="3728852"/>
            <a:ext cx="4660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Hay que investigar el origen.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¿Esta el gen completo (</a:t>
            </a:r>
            <a:r>
              <a:rPr lang="es-ES_tradnl" dirty="0" err="1"/>
              <a:t>coverage</a:t>
            </a:r>
            <a:r>
              <a:rPr lang="es-ES_tradnl" dirty="0"/>
              <a:t> del </a:t>
            </a:r>
            <a:r>
              <a:rPr lang="es-ES_tradnl" dirty="0" err="1"/>
              <a:t>query</a:t>
            </a:r>
            <a:r>
              <a:rPr lang="es-ES_tradnl" dirty="0"/>
              <a:t>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¿Error de secuenciación?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¿Es real?</a:t>
            </a:r>
          </a:p>
        </p:txBody>
      </p:sp>
    </p:spTree>
    <p:extLst>
      <p:ext uri="{BB962C8B-B14F-4D97-AF65-F5344CB8AC3E}">
        <p14:creationId xmlns:p14="http://schemas.microsoft.com/office/powerpoint/2010/main" val="204076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17CF82-EC46-0A4C-B7E1-4FC35523B67D}"/>
              </a:ext>
            </a:extLst>
          </p:cNvPr>
          <p:cNvSpPr txBox="1"/>
          <p:nvPr/>
        </p:nvSpPr>
        <p:spPr>
          <a:xfrm>
            <a:off x="783771" y="546265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Cuando un gen es un gen de resistencia?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DE0B4A3-DF80-3C4B-93DB-02C475366D20}"/>
              </a:ext>
            </a:extLst>
          </p:cNvPr>
          <p:cNvSpPr txBox="1"/>
          <p:nvPr/>
        </p:nvSpPr>
        <p:spPr>
          <a:xfrm>
            <a:off x="783771" y="1330037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rmata" panose="020B0503040500060204" pitchFamily="34" charset="77"/>
              </a:rPr>
              <a:t>Mutaciones puntuales que confieren resistencia.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F5880A-3CA3-DE47-9348-BCFE01CB3E2E}"/>
              </a:ext>
            </a:extLst>
          </p:cNvPr>
          <p:cNvSpPr txBox="1"/>
          <p:nvPr/>
        </p:nvSpPr>
        <p:spPr>
          <a:xfrm>
            <a:off x="1460665" y="2196935"/>
            <a:ext cx="9607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i="1" dirty="0"/>
              <a:t>“No solo necesitamos que este el gen sino que contenga la mutación especifica que confiere resistencia.”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B853C3-F7E8-3644-B074-BF109541AF49}"/>
              </a:ext>
            </a:extLst>
          </p:cNvPr>
          <p:cNvSpPr txBox="1"/>
          <p:nvPr/>
        </p:nvSpPr>
        <p:spPr>
          <a:xfrm>
            <a:off x="1460665" y="4180114"/>
            <a:ext cx="9310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Ejemplos en </a:t>
            </a:r>
            <a:r>
              <a:rPr lang="es-ES_tradnl" i="1" dirty="0" err="1"/>
              <a:t>Escherichia</a:t>
            </a:r>
            <a:r>
              <a:rPr lang="es-ES_tradnl" i="1" dirty="0"/>
              <a:t> </a:t>
            </a:r>
            <a:r>
              <a:rPr lang="es-ES_tradnl" i="1" dirty="0" err="1"/>
              <a:t>coli</a:t>
            </a:r>
            <a:r>
              <a:rPr lang="es-ES_tradnl" i="1" dirty="0"/>
              <a:t>:</a:t>
            </a:r>
          </a:p>
          <a:p>
            <a:r>
              <a:rPr lang="es-ES_tradnl" i="1" dirty="0" err="1"/>
              <a:t>gyrA</a:t>
            </a:r>
            <a:r>
              <a:rPr lang="es-ES_tradnl" i="1" dirty="0"/>
              <a:t>, </a:t>
            </a:r>
            <a:r>
              <a:rPr lang="es-ES_tradnl" i="1" dirty="0" err="1"/>
              <a:t>gyrB</a:t>
            </a:r>
            <a:r>
              <a:rPr lang="es-ES_tradnl" i="1" dirty="0"/>
              <a:t>, </a:t>
            </a:r>
            <a:r>
              <a:rPr lang="es-ES_tradnl" i="1" dirty="0" err="1"/>
              <a:t>parC</a:t>
            </a:r>
            <a:r>
              <a:rPr lang="es-ES_tradnl" i="1" dirty="0"/>
              <a:t>, </a:t>
            </a:r>
            <a:r>
              <a:rPr lang="es-ES_tradnl" i="1" dirty="0" err="1"/>
              <a:t>parE</a:t>
            </a:r>
            <a:r>
              <a:rPr lang="es-ES_tradnl" i="1" dirty="0"/>
              <a:t>, </a:t>
            </a:r>
            <a:r>
              <a:rPr lang="es-ES_tradnl" i="1" dirty="0" err="1"/>
              <a:t>pmrA</a:t>
            </a:r>
            <a:r>
              <a:rPr lang="es-ES_tradnl" i="1" dirty="0"/>
              <a:t>, </a:t>
            </a:r>
            <a:r>
              <a:rPr lang="es-ES_tradnl" i="1" dirty="0" err="1"/>
              <a:t>pmrB</a:t>
            </a:r>
            <a:r>
              <a:rPr lang="es-ES_tradnl" i="1" dirty="0"/>
              <a:t>, </a:t>
            </a:r>
            <a:r>
              <a:rPr lang="es-ES_tradnl" i="1" dirty="0" err="1"/>
              <a:t>folP</a:t>
            </a:r>
            <a:r>
              <a:rPr lang="es-ES_tradnl" i="1" dirty="0"/>
              <a:t>, 23S, 16S_rrsB, 16S_rrsC, 16S_rrsH, ampC_promoter_size_53bp, </a:t>
            </a:r>
            <a:r>
              <a:rPr lang="es-ES_tradnl" i="1" dirty="0" err="1"/>
              <a:t>rpoB</a:t>
            </a:r>
            <a:endParaRPr lang="es-ES_tradnl" i="1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653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">
            <a:extLst>
              <a:ext uri="{FF2B5EF4-FFF2-40B4-BE49-F238E27FC236}">
                <a16:creationId xmlns:a16="http://schemas.microsoft.com/office/drawing/2014/main" id="{231FC8B0-06FF-1F4F-8F68-DDF6C659F9C9}"/>
              </a:ext>
            </a:extLst>
          </p:cNvPr>
          <p:cNvSpPr/>
          <p:nvPr/>
        </p:nvSpPr>
        <p:spPr>
          <a:xfrm>
            <a:off x="0" y="6729480"/>
            <a:ext cx="12191400" cy="127800"/>
          </a:xfrm>
          <a:prstGeom prst="rect">
            <a:avLst/>
          </a:prstGeom>
          <a:solidFill>
            <a:srgbClr val="9B38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7F9CD036-5CF7-4941-8F7F-8ABA9B79AA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4372" y="6090197"/>
            <a:ext cx="30176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EFBEDB-35BB-3A4C-BB0C-BFFB9DC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5863638"/>
            <a:ext cx="2221282" cy="8186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46E62-0C25-A14A-8EC1-FFFC8C506EAB}"/>
              </a:ext>
            </a:extLst>
          </p:cNvPr>
          <p:cNvSpPr txBox="1"/>
          <p:nvPr/>
        </p:nvSpPr>
        <p:spPr>
          <a:xfrm>
            <a:off x="783772" y="546265"/>
            <a:ext cx="1087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Armata" panose="020B0503040500060204" pitchFamily="34" charset="77"/>
              </a:rPr>
              <a:t>¿Qué problemas podemos encontrar cuando buscamos genes de resistencia?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154B19-FF0C-DC47-B9EC-10764C797733}"/>
              </a:ext>
            </a:extLst>
          </p:cNvPr>
          <p:cNvSpPr txBox="1"/>
          <p:nvPr/>
        </p:nvSpPr>
        <p:spPr>
          <a:xfrm>
            <a:off x="2651176" y="1522832"/>
            <a:ext cx="652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500" i="1" dirty="0"/>
              <a:t>¿Qué pasa si tenemos dos alelos del mismo gen?</a:t>
            </a:r>
          </a:p>
        </p:txBody>
      </p:sp>
      <p:pic>
        <p:nvPicPr>
          <p:cNvPr id="8" name="Imagen 7" descr="Repeticiones.ai">
            <a:extLst>
              <a:ext uri="{FF2B5EF4-FFF2-40B4-BE49-F238E27FC236}">
                <a16:creationId xmlns:a16="http://schemas.microsoft.com/office/drawing/2014/main" id="{F9D66FAB-FF0D-6B4D-A724-4CA49B48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33" y="2124690"/>
            <a:ext cx="3550722" cy="3850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37671AA-B297-6B40-9801-4623DABF9AEC}"/>
              </a:ext>
            </a:extLst>
          </p:cNvPr>
          <p:cNvSpPr txBox="1"/>
          <p:nvPr/>
        </p:nvSpPr>
        <p:spPr>
          <a:xfrm>
            <a:off x="1163782" y="2753962"/>
            <a:ext cx="570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Problema de las regiones repetidas durante el ensamblaje</a:t>
            </a:r>
          </a:p>
        </p:txBody>
      </p:sp>
    </p:spTree>
    <p:extLst>
      <p:ext uri="{BB962C8B-B14F-4D97-AF65-F5344CB8AC3E}">
        <p14:creationId xmlns:p14="http://schemas.microsoft.com/office/powerpoint/2010/main" val="899314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679</Words>
  <Application>Microsoft Macintosh PowerPoint</Application>
  <PresentationFormat>Panorámica</PresentationFormat>
  <Paragraphs>100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Armata</vt:lpstr>
      <vt:lpstr>Calibri</vt:lpstr>
      <vt:lpstr>Calibri Light</vt:lpstr>
      <vt:lpstr>Helvetica</vt:lpstr>
      <vt:lpstr>Tema de Office</vt:lpstr>
      <vt:lpstr>Computational approaches to the bacterial resistome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approaches to the bacterial resistome</dc:title>
  <dc:creator>val_cantabria val_cantabria</dc:creator>
  <cp:lastModifiedBy>val_cantabria val_cantabria</cp:lastModifiedBy>
  <cp:revision>11</cp:revision>
  <dcterms:created xsi:type="dcterms:W3CDTF">2021-08-31T10:04:01Z</dcterms:created>
  <dcterms:modified xsi:type="dcterms:W3CDTF">2021-08-31T12:46:28Z</dcterms:modified>
</cp:coreProperties>
</file>